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72" r:id="rId2"/>
    <p:sldId id="282" r:id="rId3"/>
    <p:sldId id="273" r:id="rId4"/>
    <p:sldId id="274" r:id="rId5"/>
    <p:sldId id="275" r:id="rId6"/>
    <p:sldId id="276" r:id="rId7"/>
    <p:sldId id="279" r:id="rId8"/>
    <p:sldId id="278" r:id="rId9"/>
    <p:sldId id="281" r:id="rId10"/>
    <p:sldId id="28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KMRC_FirstPag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38263" y="3457762"/>
            <a:ext cx="4910752" cy="151964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here to add presentation document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9387" y="5106497"/>
            <a:ext cx="4527755" cy="906938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presentation sub text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" y="1943100"/>
            <a:ext cx="3198813" cy="3911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65849" y="1045440"/>
            <a:ext cx="8229600" cy="155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927100"/>
            <a:ext cx="3198813" cy="1016000"/>
          </a:xfrm>
          <a:prstGeom prst="rect">
            <a:avLst/>
          </a:prstGeom>
        </p:spPr>
        <p:txBody>
          <a:bodyPr anchor="t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7100"/>
            <a:ext cx="5314950" cy="492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4927600"/>
            <a:ext cx="86233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" y="5494338"/>
            <a:ext cx="8623300" cy="361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65849" y="1045440"/>
            <a:ext cx="8229600" cy="155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" y="76200"/>
            <a:ext cx="8623300" cy="4651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66700" y="7938"/>
            <a:ext cx="8623300" cy="7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65849" y="1045440"/>
            <a:ext cx="8229600" cy="155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27100"/>
            <a:ext cx="2260600" cy="4927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" y="927100"/>
            <a:ext cx="6210300" cy="492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D63E2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66700" y="7938"/>
            <a:ext cx="8623300" cy="7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KMRC_Divi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2313" y="2981689"/>
            <a:ext cx="7772400" cy="515924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8375"/>
            <a:ext cx="7772400" cy="1822996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KMRC_Divi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2313" y="2981689"/>
            <a:ext cx="7772400" cy="515924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8375"/>
            <a:ext cx="7772400" cy="1822996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6700" y="927100"/>
            <a:ext cx="8623300" cy="515924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266700" y="1453786"/>
            <a:ext cx="8623299" cy="4400914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266700" y="7938"/>
            <a:ext cx="8623300" cy="7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4503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B4503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KMRC_Divi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2313" y="2981689"/>
            <a:ext cx="7772400" cy="515924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8375"/>
            <a:ext cx="7772400" cy="1822996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927100"/>
            <a:ext cx="4229100" cy="492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27100"/>
            <a:ext cx="4241800" cy="492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66700" y="7938"/>
            <a:ext cx="8623300" cy="7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" y="927100"/>
            <a:ext cx="42306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700" y="1566861"/>
            <a:ext cx="4230688" cy="428783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7100"/>
            <a:ext cx="42449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6862"/>
            <a:ext cx="4244975" cy="428783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66700" y="7938"/>
            <a:ext cx="8623300" cy="7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266700" y="7938"/>
            <a:ext cx="8623300" cy="7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" y="939800"/>
            <a:ext cx="8623300" cy="4918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66700" y="733120"/>
            <a:ext cx="8623300" cy="1588"/>
          </a:xfrm>
          <a:prstGeom prst="line">
            <a:avLst/>
          </a:prstGeom>
          <a:ln w="12700" cap="flat" cmpd="sng" algn="ctr">
            <a:solidFill>
              <a:srgbClr val="E6E1B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66700" y="7938"/>
            <a:ext cx="8623300" cy="7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CSRM_Slides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6120384"/>
            <a:ext cx="9144000" cy="7376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50038" y="6437884"/>
            <a:ext cx="58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F7E9BE9-BA4F-5448-8B9A-C72150BA332B}" type="slidenum">
              <a:rPr lang="en-US" sz="1200" b="1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B4503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 baseline="0">
          <a:solidFill>
            <a:srgbClr val="D63E2A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s.ali3@uq.edu.a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212976"/>
            <a:ext cx="4910752" cy="1037936"/>
          </a:xfrm>
        </p:spPr>
        <p:txBody>
          <a:bodyPr>
            <a:normAutofit/>
          </a:bodyPr>
          <a:lstStyle/>
          <a:p>
            <a:r>
              <a:rPr lang="en-AU" dirty="0" smtClean="0"/>
              <a:t>Mining and </a:t>
            </a:r>
            <a:r>
              <a:rPr lang="en-AU" dirty="0" smtClean="0"/>
              <a:t>‘Sustainable’ </a:t>
            </a:r>
            <a:r>
              <a:rPr lang="en-AU" dirty="0" smtClean="0"/>
              <a:t>Development </a:t>
            </a:r>
            <a:r>
              <a:rPr lang="en-AU" dirty="0" smtClean="0"/>
              <a:t>in Armenia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3" y="4509120"/>
            <a:ext cx="4537590" cy="1504315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Saleem H. Ali</a:t>
            </a:r>
          </a:p>
          <a:p>
            <a:r>
              <a:rPr lang="en-AU" sz="1600" dirty="0" smtClean="0"/>
              <a:t>E: </a:t>
            </a:r>
            <a:r>
              <a:rPr lang="en-AU" sz="1600" dirty="0" smtClean="0">
                <a:hlinkClick r:id="rId2"/>
              </a:rPr>
              <a:t>s.ali3@uq.edu.au</a:t>
            </a:r>
            <a:endParaRPr lang="en-AU" sz="1600" dirty="0" smtClean="0"/>
          </a:p>
          <a:p>
            <a:endParaRPr lang="en-AU" sz="1600" dirty="0"/>
          </a:p>
          <a:p>
            <a:r>
              <a:rPr lang="en-AU" sz="1600" dirty="0" smtClean="0"/>
              <a:t>Web: csrm.uq.edu.au</a:t>
            </a:r>
            <a:endParaRPr lang="en-AU" sz="1600" dirty="0" smtClean="0"/>
          </a:p>
          <a:p>
            <a:r>
              <a:rPr lang="en-AU" sz="1600" dirty="0" smtClean="0"/>
              <a:t>Twitter: @</a:t>
            </a:r>
            <a:r>
              <a:rPr lang="en-AU" sz="1600" dirty="0" err="1" smtClean="0"/>
              <a:t>resourcerules</a:t>
            </a:r>
            <a:r>
              <a:rPr lang="en-AU" sz="1600" dirty="0" smtClean="0"/>
              <a:t>  and  @</a:t>
            </a:r>
            <a:r>
              <a:rPr lang="en-AU" sz="1600" dirty="0" err="1" smtClean="0"/>
              <a:t>saleem_ali</a:t>
            </a:r>
            <a:endParaRPr lang="en-AU" sz="1600" dirty="0"/>
          </a:p>
        </p:txBody>
      </p:sp>
      <p:pic>
        <p:nvPicPr>
          <p:cNvPr id="2050" name="Picture 2" descr="C:\Users\uqsali3\Pictures\IMG_01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2181049"/>
            <a:ext cx="984783" cy="73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42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i="1" dirty="0" smtClean="0"/>
              <a:t>We cannot retreat from the big issues</a:t>
            </a:r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r>
              <a:rPr lang="en-AU" dirty="0" smtClean="0"/>
              <a:t>“</a:t>
            </a:r>
            <a:r>
              <a:rPr lang="en-AU" sz="2400" dirty="0" smtClean="0"/>
              <a:t>Images of pleasure and pain; fear and joy; love and hate assault us from all angles. The world around us is full of raucous chatter and noise. Try to listen to your ‘inner ear’ … in order to survive and thrive, you will have to be lifelong students….. </a:t>
            </a:r>
            <a:r>
              <a:rPr lang="en-AU" sz="2400" dirty="0"/>
              <a:t>Your reputation must not be for sale and must not be mortgaged as down payment on your ambitions…. </a:t>
            </a:r>
            <a:r>
              <a:rPr lang="en-AU" sz="2400" dirty="0" smtClean="0"/>
              <a:t>”</a:t>
            </a:r>
          </a:p>
          <a:p>
            <a:pPr marL="0" indent="0">
              <a:buNone/>
            </a:pPr>
            <a:endParaRPr lang="en-AU" sz="3200" i="1" dirty="0"/>
          </a:p>
          <a:p>
            <a:pPr marL="0" indent="0">
              <a:buNone/>
            </a:pPr>
            <a:r>
              <a:rPr lang="en-AU" sz="2000" i="1" dirty="0" err="1" smtClean="0"/>
              <a:t>Vartan</a:t>
            </a:r>
            <a:r>
              <a:rPr lang="en-AU" sz="2000" i="1" dirty="0" smtClean="0"/>
              <a:t> Gregorian, commencement address at Stanford University, 2006</a:t>
            </a:r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AU" i="1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Coda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653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Elemental Reality</a:t>
            </a:r>
            <a:endParaRPr lang="en-A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4331" y="939800"/>
            <a:ext cx="5048038" cy="4918075"/>
          </a:xfrm>
          <a:noFill/>
        </p:spPr>
      </p:pic>
    </p:spTree>
    <p:extLst>
      <p:ext uri="{BB962C8B-B14F-4D97-AF65-F5344CB8AC3E}">
        <p14:creationId xmlns:p14="http://schemas.microsoft.com/office/powerpoint/2010/main" val="21462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23300" cy="725182"/>
          </a:xfrm>
        </p:spPr>
        <p:txBody>
          <a:bodyPr>
            <a:normAutofit fontScale="90000"/>
          </a:bodyPr>
          <a:lstStyle/>
          <a:p>
            <a:r>
              <a:rPr lang="en-AU" dirty="0"/>
              <a:t>What role has mining played in economic growth and social development </a:t>
            </a:r>
            <a:r>
              <a:rPr lang="en-AU" dirty="0" smtClean="0"/>
              <a:t>internationally?</a:t>
            </a:r>
            <a:endParaRPr lang="en-A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053649"/>
            <a:ext cx="8623300" cy="469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7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700808"/>
            <a:ext cx="8566472" cy="4157826"/>
          </a:xfrm>
        </p:spPr>
        <p:txBody>
          <a:bodyPr/>
          <a:lstStyle/>
          <a:p>
            <a:r>
              <a:rPr lang="en-AU" dirty="0" smtClean="0"/>
              <a:t>Key linkage between economic growth and social development is </a:t>
            </a:r>
            <a:r>
              <a:rPr lang="en-AU" i="1" dirty="0" smtClean="0"/>
              <a:t>innovation </a:t>
            </a:r>
            <a:r>
              <a:rPr lang="en-AU" dirty="0" smtClean="0"/>
              <a:t>– how well can the growth creatively lift population out of poverty and sustain that quality of life</a:t>
            </a:r>
          </a:p>
          <a:p>
            <a:r>
              <a:rPr lang="en-AU" dirty="0" smtClean="0"/>
              <a:t>Armenia’</a:t>
            </a:r>
            <a:r>
              <a:rPr lang="en-AU" dirty="0" smtClean="0"/>
              <a:t>s high literacy (and skill-set profile) gives it a competitive edge in making that prospect far more likely to be expeditious (research of the late Alice </a:t>
            </a:r>
            <a:r>
              <a:rPr lang="en-AU" dirty="0" err="1" smtClean="0"/>
              <a:t>Amsden</a:t>
            </a:r>
            <a:r>
              <a:rPr lang="en-AU" dirty="0" smtClean="0"/>
              <a:t> in Korea)</a:t>
            </a:r>
          </a:p>
          <a:p>
            <a:r>
              <a:rPr lang="en-AU" dirty="0" smtClean="0"/>
              <a:t>Inequality will need to be carefully monitored and social policies calibrated accordingly (Thailand’s woes)</a:t>
            </a:r>
          </a:p>
          <a:p>
            <a:pPr marL="0" indent="0">
              <a:buNone/>
            </a:pPr>
            <a:endParaRPr lang="en-A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23300" cy="725182"/>
          </a:xfrm>
        </p:spPr>
        <p:txBody>
          <a:bodyPr>
            <a:normAutofit fontScale="90000"/>
          </a:bodyPr>
          <a:lstStyle/>
          <a:p>
            <a:r>
              <a:rPr lang="en-AU" dirty="0"/>
              <a:t>What were the key factors in making mining (and extractive industries as a whole) a positive </a:t>
            </a:r>
            <a:r>
              <a:rPr lang="en-AU" dirty="0" smtClean="0"/>
              <a:t>contributor to economic growth AND social development?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057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340768"/>
            <a:ext cx="8638480" cy="4517866"/>
          </a:xfrm>
        </p:spPr>
        <p:txBody>
          <a:bodyPr/>
          <a:lstStyle/>
          <a:p>
            <a:r>
              <a:rPr lang="en-AU" dirty="0" smtClean="0"/>
              <a:t>Consider range of economic development paths and cash-flow generation potential: Armenia’s geopolitical limitations (landlocked, tenuous relations with neighbours, slow population growth but high youth unemployment)</a:t>
            </a:r>
          </a:p>
          <a:p>
            <a:r>
              <a:rPr lang="en-AU" dirty="0" err="1" smtClean="0"/>
              <a:t>Homogeniety</a:t>
            </a:r>
            <a:r>
              <a:rPr lang="en-AU" dirty="0" smtClean="0"/>
              <a:t> of population helps with national-level resource allocation model (similar to Botswana) – unlike Nigeria or</a:t>
            </a:r>
          </a:p>
          <a:p>
            <a:r>
              <a:rPr lang="en-AU" dirty="0" smtClean="0"/>
              <a:t>Sovereign wealth funds accumulation versus disbursement must be undertaken with national consensus: Collier critique of funds whe</a:t>
            </a:r>
            <a:r>
              <a:rPr lang="en-AU" dirty="0" smtClean="0"/>
              <a:t>n immediate development needed (in Armenia more than 1.3 of population is below UN poverty levels)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23300" cy="725182"/>
          </a:xfrm>
        </p:spPr>
        <p:txBody>
          <a:bodyPr>
            <a:normAutofit fontScale="90000"/>
          </a:bodyPr>
          <a:lstStyle/>
          <a:p>
            <a:r>
              <a:rPr lang="en-AU" dirty="0"/>
              <a:t>What are the models of success and failure countries like Armenia can learn from?</a:t>
            </a:r>
          </a:p>
        </p:txBody>
      </p:sp>
    </p:spTree>
    <p:extLst>
      <p:ext uri="{BB962C8B-B14F-4D97-AF65-F5344CB8AC3E}">
        <p14:creationId xmlns:p14="http://schemas.microsoft.com/office/powerpoint/2010/main" val="151962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Consider the existing livelihood (labour force occupation) profile first – in Armenia’s case, agriculture </a:t>
            </a:r>
            <a:r>
              <a:rPr lang="fr-FR" dirty="0"/>
              <a:t>agriculture: </a:t>
            </a:r>
            <a:r>
              <a:rPr lang="fr-FR" dirty="0" smtClean="0"/>
              <a:t>44.2%; </a:t>
            </a:r>
            <a:r>
              <a:rPr lang="fr-FR" dirty="0" err="1" smtClean="0"/>
              <a:t>industry</a:t>
            </a:r>
            <a:r>
              <a:rPr lang="fr-FR" dirty="0"/>
              <a:t>: </a:t>
            </a:r>
            <a:r>
              <a:rPr lang="fr-FR" dirty="0" smtClean="0"/>
              <a:t>16.8%; services</a:t>
            </a:r>
            <a:r>
              <a:rPr lang="fr-FR" dirty="0"/>
              <a:t>: 39% </a:t>
            </a:r>
            <a:r>
              <a:rPr lang="fr-FR" dirty="0" smtClean="0"/>
              <a:t>(CIA </a:t>
            </a:r>
            <a:r>
              <a:rPr lang="fr-FR" dirty="0" err="1" smtClean="0"/>
              <a:t>Factbook</a:t>
            </a:r>
            <a:r>
              <a:rPr lang="fr-FR" dirty="0" smtClean="0"/>
              <a:t> </a:t>
            </a:r>
            <a:r>
              <a:rPr lang="fr-FR" dirty="0" err="1" smtClean="0"/>
              <a:t>estimates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17% of land area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considered</a:t>
            </a:r>
            <a:r>
              <a:rPr lang="fr-FR" dirty="0" smtClean="0"/>
              <a:t> « arable »</a:t>
            </a:r>
          </a:p>
          <a:p>
            <a:r>
              <a:rPr lang="fr-FR" dirty="0" smtClean="0"/>
              <a:t>Direct </a:t>
            </a:r>
            <a:r>
              <a:rPr lang="fr-FR" dirty="0" err="1" smtClean="0"/>
              <a:t>employment</a:t>
            </a:r>
            <a:r>
              <a:rPr lang="fr-FR" dirty="0" smtClean="0"/>
              <a:t> </a:t>
            </a:r>
            <a:r>
              <a:rPr lang="fr-FR" dirty="0" err="1" smtClean="0"/>
              <a:t>wage</a:t>
            </a:r>
            <a:r>
              <a:rPr lang="fr-FR" dirty="0" smtClean="0"/>
              <a:t> </a:t>
            </a:r>
            <a:r>
              <a:rPr lang="fr-FR" dirty="0" err="1" smtClean="0"/>
              <a:t>differentials</a:t>
            </a:r>
            <a:r>
              <a:rPr lang="fr-FR" dirty="0" smtClean="0"/>
              <a:t> – local versus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workers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scale</a:t>
            </a:r>
            <a:r>
              <a:rPr lang="fr-FR" dirty="0" smtClean="0"/>
              <a:t>: </a:t>
            </a:r>
            <a:r>
              <a:rPr lang="fr-FR" dirty="0" err="1" smtClean="0"/>
              <a:t>eg</a:t>
            </a:r>
            <a:r>
              <a:rPr lang="fr-FR" dirty="0" smtClean="0"/>
              <a:t>. </a:t>
            </a:r>
            <a:r>
              <a:rPr lang="fr-FR" dirty="0" err="1"/>
              <a:t>i</a:t>
            </a:r>
            <a:r>
              <a:rPr lang="fr-FR" dirty="0" err="1" smtClean="0"/>
              <a:t>ndigenous</a:t>
            </a:r>
            <a:r>
              <a:rPr lang="fr-FR" dirty="0" smtClean="0"/>
              <a:t> </a:t>
            </a:r>
            <a:r>
              <a:rPr lang="fr-FR" dirty="0" err="1" smtClean="0"/>
              <a:t>employment</a:t>
            </a:r>
            <a:r>
              <a:rPr lang="fr-FR" dirty="0" smtClean="0"/>
              <a:t> versus migration</a:t>
            </a:r>
          </a:p>
          <a:p>
            <a:r>
              <a:rPr lang="fr-FR" dirty="0" smtClean="0"/>
              <a:t>Social </a:t>
            </a:r>
            <a:r>
              <a:rPr lang="fr-FR" dirty="0" err="1" smtClean="0"/>
              <a:t>mobility</a:t>
            </a:r>
            <a:r>
              <a:rPr lang="fr-FR" dirty="0" smtClean="0"/>
              <a:t> of </a:t>
            </a:r>
            <a:r>
              <a:rPr lang="fr-FR" dirty="0" err="1" smtClean="0"/>
              <a:t>work</a:t>
            </a:r>
            <a:r>
              <a:rPr lang="fr-FR" dirty="0" smtClean="0"/>
              <a:t>-force and </a:t>
            </a:r>
            <a:r>
              <a:rPr lang="fr-FR" dirty="0" err="1" smtClean="0"/>
              <a:t>skill</a:t>
            </a:r>
            <a:r>
              <a:rPr lang="fr-FR" dirty="0" smtClean="0"/>
              <a:t>-set </a:t>
            </a:r>
            <a:r>
              <a:rPr lang="fr-FR" dirty="0" err="1" smtClean="0"/>
              <a:t>transferability</a:t>
            </a:r>
            <a:r>
              <a:rPr lang="fr-FR" dirty="0" smtClean="0"/>
              <a:t> </a:t>
            </a:r>
          </a:p>
          <a:p>
            <a:r>
              <a:rPr lang="fr-FR" dirty="0" smtClean="0"/>
              <a:t>Vertical </a:t>
            </a:r>
            <a:r>
              <a:rPr lang="fr-FR" dirty="0" err="1" smtClean="0"/>
              <a:t>integration</a:t>
            </a:r>
            <a:r>
              <a:rPr lang="fr-FR" dirty="0" smtClean="0"/>
              <a:t> prospects </a:t>
            </a:r>
            <a:r>
              <a:rPr lang="fr-FR" dirty="0" err="1" smtClean="0"/>
              <a:t>following</a:t>
            </a:r>
            <a:r>
              <a:rPr lang="fr-FR" dirty="0" smtClean="0"/>
              <a:t> – Armenia has </a:t>
            </a:r>
            <a:r>
              <a:rPr lang="fr-FR" dirty="0" err="1" smtClean="0"/>
              <a:t>some</a:t>
            </a:r>
            <a:r>
              <a:rPr lang="fr-FR" dirty="0" smtClean="0"/>
              <a:t> positive </a:t>
            </a:r>
            <a:r>
              <a:rPr lang="fr-FR" dirty="0" err="1" smtClean="0"/>
              <a:t>examples</a:t>
            </a:r>
            <a:r>
              <a:rPr lang="fr-FR" dirty="0" smtClean="0"/>
              <a:t> of </a:t>
            </a:r>
            <a:r>
              <a:rPr lang="fr-FR" dirty="0" err="1" smtClean="0"/>
              <a:t>this</a:t>
            </a:r>
            <a:r>
              <a:rPr lang="fr-FR" dirty="0" smtClean="0"/>
              <a:t> in </a:t>
            </a:r>
            <a:r>
              <a:rPr lang="fr-FR" dirty="0" err="1" smtClean="0"/>
              <a:t>partnership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Russia</a:t>
            </a:r>
            <a:r>
              <a:rPr lang="fr-FR" dirty="0" smtClean="0"/>
              <a:t> and Germany</a:t>
            </a:r>
          </a:p>
          <a:p>
            <a:endParaRPr lang="fr-FR" dirty="0" smtClean="0"/>
          </a:p>
          <a:p>
            <a:endParaRPr lang="fr-FR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Multiplier effects and employment benefits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95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Range of models with state-owned and private multinational entities can be considered (</a:t>
            </a:r>
            <a:r>
              <a:rPr lang="en-AU" dirty="0" err="1" smtClean="0"/>
              <a:t>Debswana</a:t>
            </a:r>
            <a:r>
              <a:rPr lang="en-AU" dirty="0" smtClean="0"/>
              <a:t>, MMG, Rio Tinto, Xstrata Junior companies frequented at PDAC – leadership matters most at corporate level)</a:t>
            </a:r>
          </a:p>
          <a:p>
            <a:r>
              <a:rPr lang="en-AU" dirty="0" smtClean="0"/>
              <a:t>Industry initiatives such as ICMM as well as willingness to engage should be considered but detailed report analysis is essential by civil society who are constructively engaged</a:t>
            </a:r>
          </a:p>
          <a:p>
            <a:r>
              <a:rPr lang="en-AU" dirty="0" smtClean="0"/>
              <a:t>“Social License” is dynamic and not a one-time permit nor is it simply operationalized with an “agreement” – needs constant monitoring and adaptability</a:t>
            </a:r>
          </a:p>
          <a:p>
            <a:r>
              <a:rPr lang="en-AU" dirty="0" smtClean="0"/>
              <a:t>Pace of mining – price, poverty alleviation and pollution</a:t>
            </a:r>
          </a:p>
          <a:p>
            <a:r>
              <a:rPr lang="en-AU" dirty="0" smtClean="0"/>
              <a:t>Independent scientific scrutiny must remain paramount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Corporate Performance and Accountability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281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Over </a:t>
            </a:r>
            <a:r>
              <a:rPr lang="en-AU" dirty="0"/>
              <a:t>500 listed mining corporations were contacted either by email and/or at the INDABA conference in Cape Town during February 2012. </a:t>
            </a:r>
          </a:p>
          <a:p>
            <a:r>
              <a:rPr lang="en-AU" dirty="0" smtClean="0"/>
              <a:t>62 </a:t>
            </a:r>
            <a:r>
              <a:rPr lang="en-AU" dirty="0"/>
              <a:t>responses came from businesses listed on the London, Australian, Toronto and Johannesburg stock exchanges: </a:t>
            </a:r>
          </a:p>
          <a:p>
            <a:r>
              <a:rPr lang="en-AU" dirty="0" smtClean="0"/>
              <a:t>10 </a:t>
            </a:r>
            <a:r>
              <a:rPr lang="en-AU" dirty="0"/>
              <a:t>respondents are listed on the London Stock Exchange (FTSE) </a:t>
            </a:r>
          </a:p>
          <a:p>
            <a:r>
              <a:rPr lang="en-AU" dirty="0" smtClean="0"/>
              <a:t>24 </a:t>
            </a:r>
            <a:r>
              <a:rPr lang="en-AU" dirty="0"/>
              <a:t>respondents are listed on the Australian Stock Exchange (ASX) </a:t>
            </a:r>
          </a:p>
          <a:p>
            <a:r>
              <a:rPr lang="en-AU" dirty="0" smtClean="0"/>
              <a:t>28 </a:t>
            </a:r>
            <a:r>
              <a:rPr lang="en-AU" dirty="0"/>
              <a:t>on the Toronto Stock Exchange (TSX) of which six were dual listed </a:t>
            </a:r>
          </a:p>
          <a:p>
            <a:r>
              <a:rPr lang="en-AU" dirty="0" smtClean="0"/>
              <a:t>8 </a:t>
            </a:r>
            <a:r>
              <a:rPr lang="en-AU" dirty="0"/>
              <a:t>are listed on the Johannesburg Stock Exchange (JSE) of </a:t>
            </a:r>
            <a:r>
              <a:rPr lang="en-AU"/>
              <a:t>which 6</a:t>
            </a:r>
            <a:r>
              <a:rPr lang="en-AU" smtClean="0"/>
              <a:t> </a:t>
            </a:r>
            <a:r>
              <a:rPr lang="en-AU" dirty="0"/>
              <a:t>were dual listed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Reluctance to Reveal: Example of </a:t>
            </a:r>
            <a:r>
              <a:rPr lang="en-AU" dirty="0" err="1" smtClean="0"/>
              <a:t>Mazars</a:t>
            </a:r>
            <a:r>
              <a:rPr lang="en-AU" dirty="0" smtClean="0"/>
              <a:t> Study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215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793" y="290240"/>
            <a:ext cx="9580337" cy="512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59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RM-Theme">
  <a:themeElements>
    <a:clrScheme name="CSRM 1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F15A34"/>
      </a:accent1>
      <a:accent2>
        <a:srgbClr val="B45031"/>
      </a:accent2>
      <a:accent3>
        <a:srgbClr val="4E646F"/>
      </a:accent3>
      <a:accent4>
        <a:srgbClr val="0094B5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</TotalTime>
  <Words>595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CSRM-Theme</vt:lpstr>
      <vt:lpstr>Mining and ‘Sustainable’ Development in Armenia</vt:lpstr>
      <vt:lpstr>Elemental Reality</vt:lpstr>
      <vt:lpstr>What role has mining played in economic growth and social development internationally?</vt:lpstr>
      <vt:lpstr>What were the key factors in making mining (and extractive industries as a whole) a positive contributor to economic growth AND social development?</vt:lpstr>
      <vt:lpstr>What are the models of success and failure countries like Armenia can learn from?</vt:lpstr>
      <vt:lpstr>Multiplier effects and employment benefits</vt:lpstr>
      <vt:lpstr>Corporate Performance and Accountability </vt:lpstr>
      <vt:lpstr>Reluctance to Reveal: Example of Mazars Study</vt:lpstr>
      <vt:lpstr>PowerPoint Presentation</vt:lpstr>
      <vt:lpstr>Coda</vt:lpstr>
    </vt:vector>
  </TitlesOfParts>
  <Company>The University of Queensland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Morrell</dc:creator>
  <cp:lastModifiedBy>Saleem Ali</cp:lastModifiedBy>
  <cp:revision>35</cp:revision>
  <dcterms:created xsi:type="dcterms:W3CDTF">2012-05-22T02:02:09Z</dcterms:created>
  <dcterms:modified xsi:type="dcterms:W3CDTF">2012-11-30T03:56:06Z</dcterms:modified>
</cp:coreProperties>
</file>