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78" r:id="rId3"/>
    <p:sldId id="294" r:id="rId4"/>
    <p:sldId id="283" r:id="rId5"/>
    <p:sldId id="295" r:id="rId6"/>
    <p:sldId id="298" r:id="rId7"/>
    <p:sldId id="304" r:id="rId8"/>
    <p:sldId id="299" r:id="rId9"/>
    <p:sldId id="306" r:id="rId10"/>
    <p:sldId id="307" r:id="rId11"/>
    <p:sldId id="287" r:id="rId12"/>
    <p:sldId id="30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29" autoAdjust="0"/>
  </p:normalViewPr>
  <p:slideViewPr>
    <p:cSldViewPr>
      <p:cViewPr varScale="1">
        <p:scale>
          <a:sx n="57" d="100"/>
          <a:sy n="57" d="100"/>
        </p:scale>
        <p:origin x="-8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48" y="-11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748796-105B-4BCA-95F3-8A10D8B9610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A7B3779-D83B-4A90-8411-9C05BF1E0925}">
      <dgm:prSet phldrT="[Text]" custT="1"/>
      <dgm:spPr/>
      <dgm:t>
        <a:bodyPr/>
        <a:lstStyle/>
        <a:p>
          <a:r>
            <a:rPr lang="en-GB" sz="2800" dirty="0" smtClean="0"/>
            <a:t>Impact on ecosystem service</a:t>
          </a:r>
        </a:p>
        <a:p>
          <a:endParaRPr lang="en-GB" sz="2000" dirty="0" smtClean="0"/>
        </a:p>
      </dgm:t>
    </dgm:pt>
    <dgm:pt modelId="{56B046F1-DC42-407E-AD1F-97B903F99A3A}" type="parTrans" cxnId="{3E6EB0BB-23F8-41C1-9EE8-5846DDD034CA}">
      <dgm:prSet/>
      <dgm:spPr/>
      <dgm:t>
        <a:bodyPr/>
        <a:lstStyle/>
        <a:p>
          <a:endParaRPr lang="en-GB"/>
        </a:p>
      </dgm:t>
    </dgm:pt>
    <dgm:pt modelId="{E2920FE4-779A-4C69-9F38-D1109A03CD51}" type="sibTrans" cxnId="{3E6EB0BB-23F8-41C1-9EE8-5846DDD034CA}">
      <dgm:prSet/>
      <dgm:spPr/>
      <dgm:t>
        <a:bodyPr/>
        <a:lstStyle/>
        <a:p>
          <a:endParaRPr lang="en-GB"/>
        </a:p>
      </dgm:t>
    </dgm:pt>
    <dgm:pt modelId="{6945569F-7785-4E3F-A53D-02DA4391C3CD}">
      <dgm:prSet phldrT="[Text]" custT="1"/>
      <dgm:spPr/>
      <dgm:t>
        <a:bodyPr/>
        <a:lstStyle/>
        <a:p>
          <a:endParaRPr lang="en-GB" sz="2800" dirty="0" smtClean="0"/>
        </a:p>
        <a:p>
          <a:r>
            <a:rPr lang="en-GB" sz="2800" dirty="0" smtClean="0"/>
            <a:t>∆ in ecosystem service  provision</a:t>
          </a:r>
        </a:p>
        <a:p>
          <a:endParaRPr lang="en-GB" sz="1800" dirty="0" smtClean="0"/>
        </a:p>
        <a:p>
          <a:endParaRPr lang="en-GB" sz="1800" dirty="0" smtClean="0"/>
        </a:p>
      </dgm:t>
    </dgm:pt>
    <dgm:pt modelId="{6A44E645-F596-4834-98F4-A572B65A94AA}" type="parTrans" cxnId="{731B64E0-C530-48C5-BD41-D6FE4BB41BD9}">
      <dgm:prSet/>
      <dgm:spPr/>
      <dgm:t>
        <a:bodyPr/>
        <a:lstStyle/>
        <a:p>
          <a:endParaRPr lang="en-GB"/>
        </a:p>
      </dgm:t>
    </dgm:pt>
    <dgm:pt modelId="{7F860A7F-3136-4B7C-B3E0-D62C83AF8185}" type="sibTrans" cxnId="{731B64E0-C530-48C5-BD41-D6FE4BB41BD9}">
      <dgm:prSet/>
      <dgm:spPr/>
      <dgm:t>
        <a:bodyPr/>
        <a:lstStyle/>
        <a:p>
          <a:endParaRPr lang="en-GB"/>
        </a:p>
      </dgm:t>
    </dgm:pt>
    <dgm:pt modelId="{1E453BE2-F4F5-4798-8396-79ED9212BF09}">
      <dgm:prSet custT="1"/>
      <dgm:spPr/>
      <dgm:t>
        <a:bodyPr/>
        <a:lstStyle/>
        <a:p>
          <a:endParaRPr lang="en-GB" sz="2800" dirty="0" smtClean="0"/>
        </a:p>
        <a:p>
          <a:endParaRPr lang="en-GB" sz="2800" dirty="0" smtClean="0"/>
        </a:p>
        <a:p>
          <a:endParaRPr lang="en-GB" sz="2800" dirty="0" smtClean="0"/>
        </a:p>
        <a:p>
          <a:r>
            <a:rPr lang="en-GB" sz="2800" dirty="0" smtClean="0"/>
            <a:t>∆ in human wellbeing</a:t>
          </a:r>
        </a:p>
        <a:p>
          <a:endParaRPr lang="en-GB" sz="1600" dirty="0" smtClean="0"/>
        </a:p>
        <a:p>
          <a:r>
            <a:rPr lang="en-GB" sz="1600" dirty="0" smtClean="0"/>
            <a:t>↓</a:t>
          </a:r>
        </a:p>
        <a:p>
          <a:endParaRPr lang="en-GB" sz="800" dirty="0" smtClean="0"/>
        </a:p>
        <a:p>
          <a:endParaRPr lang="en-GB" sz="800" dirty="0" smtClean="0"/>
        </a:p>
        <a:p>
          <a:endParaRPr lang="en-GB" sz="800" dirty="0" smtClean="0"/>
        </a:p>
        <a:p>
          <a:endParaRPr lang="en-GB" sz="800" dirty="0" smtClean="0"/>
        </a:p>
        <a:p>
          <a:endParaRPr lang="en-GB" sz="800" dirty="0" smtClean="0"/>
        </a:p>
        <a:p>
          <a:endParaRPr lang="en-GB" sz="800" dirty="0" smtClean="0"/>
        </a:p>
        <a:p>
          <a:endParaRPr lang="en-GB" sz="800" dirty="0" smtClean="0"/>
        </a:p>
        <a:p>
          <a:endParaRPr lang="en-GB" sz="800" dirty="0"/>
        </a:p>
      </dgm:t>
    </dgm:pt>
    <dgm:pt modelId="{05032917-3345-4F24-ACD5-D281A7E3758B}" type="parTrans" cxnId="{104E244F-F041-4ED2-A860-0E5690027EB8}">
      <dgm:prSet/>
      <dgm:spPr/>
      <dgm:t>
        <a:bodyPr/>
        <a:lstStyle/>
        <a:p>
          <a:endParaRPr lang="en-GB"/>
        </a:p>
      </dgm:t>
    </dgm:pt>
    <dgm:pt modelId="{AB616E81-E283-48D9-907E-A3EF1D9FE157}" type="sibTrans" cxnId="{104E244F-F041-4ED2-A860-0E5690027EB8}">
      <dgm:prSet/>
      <dgm:spPr/>
      <dgm:t>
        <a:bodyPr/>
        <a:lstStyle/>
        <a:p>
          <a:endParaRPr lang="en-GB"/>
        </a:p>
      </dgm:t>
    </dgm:pt>
    <dgm:pt modelId="{C998A32E-413F-432C-AD8A-6AC312B8955E}">
      <dgm:prSet custT="1"/>
      <dgm:spPr/>
      <dgm:t>
        <a:bodyPr/>
        <a:lstStyle/>
        <a:p>
          <a:r>
            <a:rPr lang="en-GB" sz="2800" dirty="0" smtClean="0"/>
            <a:t>∆ in value </a:t>
          </a:r>
          <a:endParaRPr lang="en-GB" sz="2800" dirty="0"/>
        </a:p>
      </dgm:t>
    </dgm:pt>
    <dgm:pt modelId="{9B350ECD-A232-416E-B58A-5602BB225019}" type="parTrans" cxnId="{6BACB153-0EE2-47A4-9D9B-B1EE1F98FD44}">
      <dgm:prSet/>
      <dgm:spPr/>
      <dgm:t>
        <a:bodyPr/>
        <a:lstStyle/>
        <a:p>
          <a:endParaRPr lang="en-GB"/>
        </a:p>
      </dgm:t>
    </dgm:pt>
    <dgm:pt modelId="{8C765F6C-7F2F-4AA8-AA54-D5BDE997527F}" type="sibTrans" cxnId="{6BACB153-0EE2-47A4-9D9B-B1EE1F98FD44}">
      <dgm:prSet/>
      <dgm:spPr/>
      <dgm:t>
        <a:bodyPr/>
        <a:lstStyle/>
        <a:p>
          <a:endParaRPr lang="en-GB"/>
        </a:p>
      </dgm:t>
    </dgm:pt>
    <dgm:pt modelId="{D82FB86A-7330-4AC6-AB4B-18D7F817BA23}" type="pres">
      <dgm:prSet presAssocID="{EC748796-105B-4BCA-95F3-8A10D8B9610D}" presName="CompostProcess" presStyleCnt="0">
        <dgm:presLayoutVars>
          <dgm:dir/>
          <dgm:resizeHandles val="exact"/>
        </dgm:presLayoutVars>
      </dgm:prSet>
      <dgm:spPr/>
    </dgm:pt>
    <dgm:pt modelId="{3C90401B-0F1C-4D59-83B6-E5AA5E4F7D96}" type="pres">
      <dgm:prSet presAssocID="{EC748796-105B-4BCA-95F3-8A10D8B9610D}" presName="arrow" presStyleLbl="bgShp" presStyleIdx="0" presStyleCnt="1"/>
      <dgm:spPr/>
    </dgm:pt>
    <dgm:pt modelId="{48E353A2-3D41-40AF-94BE-0B98E47A4026}" type="pres">
      <dgm:prSet presAssocID="{EC748796-105B-4BCA-95F3-8A10D8B9610D}" presName="linearProcess" presStyleCnt="0"/>
      <dgm:spPr/>
    </dgm:pt>
    <dgm:pt modelId="{1296B00C-385B-4BEC-B4E5-0304292E35DC}" type="pres">
      <dgm:prSet presAssocID="{AA7B3779-D83B-4A90-8411-9C05BF1E0925}" presName="textNode" presStyleLbl="node1" presStyleIdx="0" presStyleCnt="4" custScaleY="996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5A2A40C-4BEE-4F0D-8D50-ACDF96B0752F}" type="pres">
      <dgm:prSet presAssocID="{E2920FE4-779A-4C69-9F38-D1109A03CD51}" presName="sibTrans" presStyleCnt="0"/>
      <dgm:spPr/>
    </dgm:pt>
    <dgm:pt modelId="{0F2F6CEB-F425-4E22-A2A2-9B8E241D4666}" type="pres">
      <dgm:prSet presAssocID="{6945569F-7785-4E3F-A53D-02DA4391C3CD}" presName="textNode" presStyleLbl="node1" presStyleIdx="1" presStyleCnt="4" custScaleY="996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3921EC-5ADA-4703-948B-D7A96CD1B0CB}" type="pres">
      <dgm:prSet presAssocID="{7F860A7F-3136-4B7C-B3E0-D62C83AF8185}" presName="sibTrans" presStyleCnt="0"/>
      <dgm:spPr/>
    </dgm:pt>
    <dgm:pt modelId="{C7F4573C-5F44-4221-BD44-786E4F95CC4C}" type="pres">
      <dgm:prSet presAssocID="{1E453BE2-F4F5-4798-8396-79ED9212BF09}" presName="textNode" presStyleLbl="node1" presStyleIdx="2" presStyleCnt="4" custScaleY="996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622CA2-0B2B-4A84-ACC3-A91A9EA8558E}" type="pres">
      <dgm:prSet presAssocID="{AB616E81-E283-48D9-907E-A3EF1D9FE157}" presName="sibTrans" presStyleCnt="0"/>
      <dgm:spPr/>
    </dgm:pt>
    <dgm:pt modelId="{01D74248-FA2A-476B-BFD8-A30ADC7B7DDF}" type="pres">
      <dgm:prSet presAssocID="{C998A32E-413F-432C-AD8A-6AC312B8955E}" presName="textNode" presStyleLbl="node1" presStyleIdx="3" presStyleCnt="4" custScaleY="9960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24172DF-07F9-494F-8164-932C345DB93F}" type="presOf" srcId="{C998A32E-413F-432C-AD8A-6AC312B8955E}" destId="{01D74248-FA2A-476B-BFD8-A30ADC7B7DDF}" srcOrd="0" destOrd="0" presId="urn:microsoft.com/office/officeart/2005/8/layout/hProcess9"/>
    <dgm:cxn modelId="{4BE9769A-FBEE-48D2-8E64-801462A5056E}" type="presOf" srcId="{AA7B3779-D83B-4A90-8411-9C05BF1E0925}" destId="{1296B00C-385B-4BEC-B4E5-0304292E35DC}" srcOrd="0" destOrd="0" presId="urn:microsoft.com/office/officeart/2005/8/layout/hProcess9"/>
    <dgm:cxn modelId="{731B64E0-C530-48C5-BD41-D6FE4BB41BD9}" srcId="{EC748796-105B-4BCA-95F3-8A10D8B9610D}" destId="{6945569F-7785-4E3F-A53D-02DA4391C3CD}" srcOrd="1" destOrd="0" parTransId="{6A44E645-F596-4834-98F4-A572B65A94AA}" sibTransId="{7F860A7F-3136-4B7C-B3E0-D62C83AF8185}"/>
    <dgm:cxn modelId="{6D560770-400E-4445-91D9-0E9901720DEC}" type="presOf" srcId="{6945569F-7785-4E3F-A53D-02DA4391C3CD}" destId="{0F2F6CEB-F425-4E22-A2A2-9B8E241D4666}" srcOrd="0" destOrd="0" presId="urn:microsoft.com/office/officeart/2005/8/layout/hProcess9"/>
    <dgm:cxn modelId="{104E244F-F041-4ED2-A860-0E5690027EB8}" srcId="{EC748796-105B-4BCA-95F3-8A10D8B9610D}" destId="{1E453BE2-F4F5-4798-8396-79ED9212BF09}" srcOrd="2" destOrd="0" parTransId="{05032917-3345-4F24-ACD5-D281A7E3758B}" sibTransId="{AB616E81-E283-48D9-907E-A3EF1D9FE157}"/>
    <dgm:cxn modelId="{E8C83209-1FA8-42B2-A357-BAF3B4BE75D3}" type="presOf" srcId="{1E453BE2-F4F5-4798-8396-79ED9212BF09}" destId="{C7F4573C-5F44-4221-BD44-786E4F95CC4C}" srcOrd="0" destOrd="0" presId="urn:microsoft.com/office/officeart/2005/8/layout/hProcess9"/>
    <dgm:cxn modelId="{955F9197-1FFA-4AE7-9D23-F72521A23BBA}" type="presOf" srcId="{EC748796-105B-4BCA-95F3-8A10D8B9610D}" destId="{D82FB86A-7330-4AC6-AB4B-18D7F817BA23}" srcOrd="0" destOrd="0" presId="urn:microsoft.com/office/officeart/2005/8/layout/hProcess9"/>
    <dgm:cxn modelId="{6BACB153-0EE2-47A4-9D9B-B1EE1F98FD44}" srcId="{EC748796-105B-4BCA-95F3-8A10D8B9610D}" destId="{C998A32E-413F-432C-AD8A-6AC312B8955E}" srcOrd="3" destOrd="0" parTransId="{9B350ECD-A232-416E-B58A-5602BB225019}" sibTransId="{8C765F6C-7F2F-4AA8-AA54-D5BDE997527F}"/>
    <dgm:cxn modelId="{3E6EB0BB-23F8-41C1-9EE8-5846DDD034CA}" srcId="{EC748796-105B-4BCA-95F3-8A10D8B9610D}" destId="{AA7B3779-D83B-4A90-8411-9C05BF1E0925}" srcOrd="0" destOrd="0" parTransId="{56B046F1-DC42-407E-AD1F-97B903F99A3A}" sibTransId="{E2920FE4-779A-4C69-9F38-D1109A03CD51}"/>
    <dgm:cxn modelId="{E596A8AF-592E-4036-9B82-D780351AECFA}" type="presParOf" srcId="{D82FB86A-7330-4AC6-AB4B-18D7F817BA23}" destId="{3C90401B-0F1C-4D59-83B6-E5AA5E4F7D96}" srcOrd="0" destOrd="0" presId="urn:microsoft.com/office/officeart/2005/8/layout/hProcess9"/>
    <dgm:cxn modelId="{BBCA543C-86E5-47E3-8F94-7ECCB20A68B7}" type="presParOf" srcId="{D82FB86A-7330-4AC6-AB4B-18D7F817BA23}" destId="{48E353A2-3D41-40AF-94BE-0B98E47A4026}" srcOrd="1" destOrd="0" presId="urn:microsoft.com/office/officeart/2005/8/layout/hProcess9"/>
    <dgm:cxn modelId="{82E614CE-A41F-4B35-8705-12A849161111}" type="presParOf" srcId="{48E353A2-3D41-40AF-94BE-0B98E47A4026}" destId="{1296B00C-385B-4BEC-B4E5-0304292E35DC}" srcOrd="0" destOrd="0" presId="urn:microsoft.com/office/officeart/2005/8/layout/hProcess9"/>
    <dgm:cxn modelId="{C3975429-31AF-4CFD-98BE-02C0F8D8E3BD}" type="presParOf" srcId="{48E353A2-3D41-40AF-94BE-0B98E47A4026}" destId="{55A2A40C-4BEE-4F0D-8D50-ACDF96B0752F}" srcOrd="1" destOrd="0" presId="urn:microsoft.com/office/officeart/2005/8/layout/hProcess9"/>
    <dgm:cxn modelId="{62604C8C-7C46-482C-A7A2-FB6AD294D21F}" type="presParOf" srcId="{48E353A2-3D41-40AF-94BE-0B98E47A4026}" destId="{0F2F6CEB-F425-4E22-A2A2-9B8E241D4666}" srcOrd="2" destOrd="0" presId="urn:microsoft.com/office/officeart/2005/8/layout/hProcess9"/>
    <dgm:cxn modelId="{0F9AB92C-CA96-4C00-9EDE-ADC403F22641}" type="presParOf" srcId="{48E353A2-3D41-40AF-94BE-0B98E47A4026}" destId="{343921EC-5ADA-4703-948B-D7A96CD1B0CB}" srcOrd="3" destOrd="0" presId="urn:microsoft.com/office/officeart/2005/8/layout/hProcess9"/>
    <dgm:cxn modelId="{FD5DDF4B-767D-450D-9B1D-2CD436B1535B}" type="presParOf" srcId="{48E353A2-3D41-40AF-94BE-0B98E47A4026}" destId="{C7F4573C-5F44-4221-BD44-786E4F95CC4C}" srcOrd="4" destOrd="0" presId="urn:microsoft.com/office/officeart/2005/8/layout/hProcess9"/>
    <dgm:cxn modelId="{89643AF0-3E83-41F7-8AA1-B47EC693F8AC}" type="presParOf" srcId="{48E353A2-3D41-40AF-94BE-0B98E47A4026}" destId="{14622CA2-0B2B-4A84-ACC3-A91A9EA8558E}" srcOrd="5" destOrd="0" presId="urn:microsoft.com/office/officeart/2005/8/layout/hProcess9"/>
    <dgm:cxn modelId="{34C65EB1-E1D7-4DAF-AFC8-344653AD4C77}" type="presParOf" srcId="{48E353A2-3D41-40AF-94BE-0B98E47A4026}" destId="{01D74248-FA2A-476B-BFD8-A30ADC7B7DD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90401B-0F1C-4D59-83B6-E5AA5E4F7D96}">
      <dsp:nvSpPr>
        <dsp:cNvPr id="0" name=""/>
        <dsp:cNvSpPr/>
      </dsp:nvSpPr>
      <dsp:spPr>
        <a:xfrm>
          <a:off x="610267" y="0"/>
          <a:ext cx="6916368" cy="484031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96B00C-385B-4BEC-B4E5-0304292E35DC}">
      <dsp:nvSpPr>
        <dsp:cNvPr id="0" name=""/>
        <dsp:cNvSpPr/>
      </dsp:nvSpPr>
      <dsp:spPr>
        <a:xfrm>
          <a:off x="1067" y="1455936"/>
          <a:ext cx="1919117" cy="19284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Impact on ecosystem service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 dirty="0" smtClean="0"/>
        </a:p>
      </dsp:txBody>
      <dsp:txXfrm>
        <a:off x="1067" y="1455936"/>
        <a:ext cx="1919117" cy="1928438"/>
      </dsp:txXfrm>
    </dsp:sp>
    <dsp:sp modelId="{0F2F6CEB-F425-4E22-A2A2-9B8E241D4666}">
      <dsp:nvSpPr>
        <dsp:cNvPr id="0" name=""/>
        <dsp:cNvSpPr/>
      </dsp:nvSpPr>
      <dsp:spPr>
        <a:xfrm>
          <a:off x="2072951" y="1455936"/>
          <a:ext cx="1919117" cy="19284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∆ in ecosystem service  provision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 dirty="0" smtClean="0"/>
        </a:p>
      </dsp:txBody>
      <dsp:txXfrm>
        <a:off x="2072951" y="1455936"/>
        <a:ext cx="1919117" cy="1928438"/>
      </dsp:txXfrm>
    </dsp:sp>
    <dsp:sp modelId="{C7F4573C-5F44-4221-BD44-786E4F95CC4C}">
      <dsp:nvSpPr>
        <dsp:cNvPr id="0" name=""/>
        <dsp:cNvSpPr/>
      </dsp:nvSpPr>
      <dsp:spPr>
        <a:xfrm>
          <a:off x="4144834" y="1455936"/>
          <a:ext cx="1919117" cy="19284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∆ in human wellbeing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↓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 dirty="0"/>
        </a:p>
      </dsp:txBody>
      <dsp:txXfrm>
        <a:off x="4144834" y="1455936"/>
        <a:ext cx="1919117" cy="1928438"/>
      </dsp:txXfrm>
    </dsp:sp>
    <dsp:sp modelId="{01D74248-FA2A-476B-BFD8-A30ADC7B7DDF}">
      <dsp:nvSpPr>
        <dsp:cNvPr id="0" name=""/>
        <dsp:cNvSpPr/>
      </dsp:nvSpPr>
      <dsp:spPr>
        <a:xfrm>
          <a:off x="6216718" y="1455936"/>
          <a:ext cx="1919117" cy="19284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∆ in value </a:t>
          </a:r>
          <a:endParaRPr lang="en-GB" sz="2800" kern="1200" dirty="0"/>
        </a:p>
      </dsp:txBody>
      <dsp:txXfrm>
        <a:off x="6216718" y="1455936"/>
        <a:ext cx="1919117" cy="1928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97EE-F672-410E-8E9F-45D81BC074A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54AA3-71D8-4598-8A38-E6AF0A2BCC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3D285-ECB1-4CD8-B861-4300DC1FE0C7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54AA3-71D8-4598-8A38-E6AF0A2BCCC6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5F5E18-8A01-4E44-A7F4-B0A1885A8110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3D285-ECB1-4CD8-B861-4300DC1FE0C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E598-FE33-4293-867B-5FAE9BE91C25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54AA3-71D8-4598-8A38-E6AF0A2BCCC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3D285-ECB1-4CD8-B861-4300DC1FE0C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54AA3-71D8-4598-8A38-E6AF0A2BCCC6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54AA3-71D8-4598-8A38-E6AF0A2BCCC6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54AA3-71D8-4598-8A38-E6AF0A2BCCC6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AF9A38-CA8A-4F33-83F0-B25E85EE4531}" type="datetimeFigureOut">
              <a:rPr lang="en-GB" smtClean="0"/>
              <a:pPr/>
              <a:t>30/11/2012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9B616F5-49FB-44A2-A9BA-DC1F7D6418B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980728"/>
            <a:ext cx="6477000" cy="302433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The Mining Sector, Ecosystem Services &amp;  Poverty Alleviation in Armenia 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429001"/>
            <a:ext cx="6705600" cy="2448272"/>
          </a:xfrm>
        </p:spPr>
        <p:txBody>
          <a:bodyPr>
            <a:noAutofit/>
          </a:bodyPr>
          <a:lstStyle/>
          <a:p>
            <a:r>
              <a:rPr lang="en-GB" sz="2000" dirty="0" smtClean="0"/>
              <a:t>Mining &amp; Social-Economic Policy: Armenia’s Choices.  30 November 2012, American University of Armenia  </a:t>
            </a:r>
          </a:p>
          <a:p>
            <a:endParaRPr lang="en-GB" sz="2000" dirty="0" smtClean="0"/>
          </a:p>
          <a:p>
            <a:r>
              <a:rPr lang="en-GB" sz="2000" dirty="0" smtClean="0"/>
              <a:t>Dr Camille Bann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Compensation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‘No Net Loss’ / ‘Net Positive Impact’ - Rio Tinto</a:t>
            </a:r>
          </a:p>
          <a:p>
            <a:pPr lvl="1"/>
            <a:r>
              <a:rPr lang="en-GB" dirty="0" smtClean="0"/>
              <a:t>Involves offsetting the residual damage</a:t>
            </a:r>
          </a:p>
          <a:p>
            <a:pPr lvl="1"/>
            <a:r>
              <a:rPr lang="en-GB" dirty="0" smtClean="0"/>
              <a:t>Requires impacts to be quantified / monetized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Markets for ecosystem services – Wetland Mitigation Banking in the USA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Challenges &amp; Opportunities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</a:p>
          <a:p>
            <a:pPr lvl="1"/>
            <a:r>
              <a:rPr lang="en-GB" dirty="0" smtClean="0"/>
              <a:t>New area for Armenia</a:t>
            </a:r>
          </a:p>
          <a:p>
            <a:pPr lvl="1"/>
            <a:r>
              <a:rPr lang="en-GB" dirty="0" smtClean="0"/>
              <a:t>Data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Opportunities</a:t>
            </a:r>
          </a:p>
          <a:p>
            <a:pPr lvl="1"/>
            <a:r>
              <a:rPr lang="en-GB" dirty="0" smtClean="0"/>
              <a:t>Framework law on environmental protection being drafted</a:t>
            </a:r>
          </a:p>
          <a:p>
            <a:pPr lvl="1"/>
            <a:r>
              <a:rPr lang="en-GB" dirty="0" smtClean="0"/>
              <a:t>Best practice principles and tool for assessing future mining investments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 smtClean="0"/>
              <a:t>Camille.bann@envecconsulting.com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smtClean="0"/>
              <a:t>The UNDP-UNEP Poverty and Environment Initiative Project – Overall objective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r>
              <a:rPr lang="en-GB" dirty="0" smtClean="0"/>
              <a:t>To </a:t>
            </a:r>
            <a:r>
              <a:rPr lang="en-GB" b="1" dirty="0" smtClean="0"/>
              <a:t>strengthen the knowledge base &amp; capacity </a:t>
            </a:r>
            <a:r>
              <a:rPr lang="en-GB" dirty="0" smtClean="0"/>
              <a:t>at the national, provincial and local levels in </a:t>
            </a:r>
            <a:r>
              <a:rPr lang="en-GB" b="1" dirty="0" smtClean="0"/>
              <a:t>ecosystem valuation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r>
              <a:rPr lang="en-GB" b="1" dirty="0" smtClean="0"/>
              <a:t>Independent expertise in ecosystem valuation in order to provide scientific based evidence to stakeholders &amp; decision makers    </a:t>
            </a:r>
          </a:p>
        </p:txBody>
      </p:sp>
      <p:sp>
        <p:nvSpPr>
          <p:cNvPr id="5" name="Down Arrow 4"/>
          <p:cNvSpPr/>
          <p:nvPr/>
        </p:nvSpPr>
        <p:spPr>
          <a:xfrm>
            <a:off x="3923928" y="3212976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188640"/>
            <a:ext cx="8153400" cy="115212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b="1" dirty="0" smtClean="0"/>
              <a:t>Uses of Economic Analysis of Ecosystem Services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916832"/>
            <a:ext cx="8153400" cy="4392488"/>
          </a:xfrm>
        </p:spPr>
        <p:txBody>
          <a:bodyPr/>
          <a:lstStyle/>
          <a:p>
            <a:pPr eaLnBrk="1" hangingPunct="1"/>
            <a:r>
              <a:rPr lang="en-GB" sz="2800" dirty="0" smtClean="0"/>
              <a:t>Raise </a:t>
            </a:r>
            <a:r>
              <a:rPr lang="en-GB" sz="2800" b="1" dirty="0" smtClean="0"/>
              <a:t>awareness</a:t>
            </a:r>
          </a:p>
          <a:p>
            <a:pPr eaLnBrk="1" hangingPunct="1"/>
            <a:r>
              <a:rPr lang="en-GB" sz="2800" dirty="0" smtClean="0"/>
              <a:t>Improve </a:t>
            </a:r>
            <a:r>
              <a:rPr lang="en-GB" sz="2800" b="1" dirty="0" smtClean="0"/>
              <a:t>decision making (policies, planning, projects) </a:t>
            </a:r>
          </a:p>
          <a:p>
            <a:pPr lvl="1" eaLnBrk="1" hangingPunct="1"/>
            <a:r>
              <a:rPr lang="en-GB" sz="2800" dirty="0" smtClean="0"/>
              <a:t> Requires understanding, measuring and quantifying the trade-offs </a:t>
            </a:r>
          </a:p>
          <a:p>
            <a:pPr eaLnBrk="1" hangingPunct="1"/>
            <a:r>
              <a:rPr lang="en-GB" sz="2800" dirty="0" smtClean="0"/>
              <a:t>Facilitate </a:t>
            </a:r>
            <a:r>
              <a:rPr lang="en-GB" sz="2800" b="1" dirty="0" smtClean="0"/>
              <a:t>effective management </a:t>
            </a:r>
            <a:r>
              <a:rPr lang="en-GB" sz="2800" dirty="0" smtClean="0"/>
              <a:t>including sustainable financing options </a:t>
            </a:r>
          </a:p>
          <a:p>
            <a:pPr marL="794893" lvl="2" indent="-319088">
              <a:spcBef>
                <a:spcPts val="700"/>
              </a:spcBef>
              <a:buSzPct val="60000"/>
              <a:buFont typeface="Wingdings" pitchFamily="2" charset="2"/>
              <a:buChar char=""/>
            </a:pPr>
            <a:r>
              <a:rPr lang="en-GB" sz="2700" dirty="0" smtClean="0"/>
              <a:t>Valuation underpins the design of ‘capture mechanism’ such as PES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4328E4-A828-44E0-ACD2-607C43BFBF8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Key questions to be addressed through study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 ecosystem services in Armenia support economic growth, employment and prosperity?</a:t>
            </a:r>
          </a:p>
          <a:p>
            <a:endParaRPr lang="en-GB" dirty="0" smtClean="0"/>
          </a:p>
          <a:p>
            <a:r>
              <a:rPr lang="en-GB" dirty="0" smtClean="0"/>
              <a:t>What risks / costs are associated with their damage / loss?</a:t>
            </a:r>
          </a:p>
          <a:p>
            <a:endParaRPr lang="en-GB" dirty="0" smtClean="0"/>
          </a:p>
          <a:p>
            <a:r>
              <a:rPr lang="en-GB" dirty="0" smtClean="0"/>
              <a:t>What are the links between ecosystem services and poverty alleviation?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GB" sz="31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31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31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31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en-GB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Potential ecosystem services  </a:t>
            </a:r>
            <a:r>
              <a:rPr lang="en-GB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GB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7540" y="1700806"/>
          <a:ext cx="8280924" cy="4544349"/>
        </p:xfrm>
        <a:graphic>
          <a:graphicData uri="http://schemas.openxmlformats.org/drawingml/2006/table">
            <a:tbl>
              <a:tblPr/>
              <a:tblGrid>
                <a:gridCol w="645394"/>
                <a:gridCol w="3411340"/>
                <a:gridCol w="4224190"/>
              </a:tblGrid>
              <a:tr h="50405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ES Type</a:t>
                      </a:r>
                      <a:endParaRPr lang="en-GB" sz="11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Service</a:t>
                      </a:r>
                      <a:endParaRPr lang="en-GB" sz="11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Arial"/>
                        </a:rPr>
                        <a:t>Benefit / outcome</a:t>
                      </a:r>
                      <a:endParaRPr lang="en-GB" sz="11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38645">
                <a:tc row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/>
                          <a:ea typeface="Times New Roman"/>
                          <a:cs typeface="Arial"/>
                        </a:rPr>
                        <a:t>Provisioning Services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Food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Wild meats, fruits, freshwater fish and seafood harvested for commercial and subsistence purposes.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64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Wood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Timber, </a:t>
                      </a:r>
                      <a:r>
                        <a:rPr lang="en-GB" sz="1100" dirty="0" err="1">
                          <a:latin typeface="Arial"/>
                          <a:ea typeface="Times New Roman"/>
                          <a:cs typeface="Arial"/>
                        </a:rPr>
                        <a:t>fuelwood</a:t>
                      </a: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 and fibre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181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Water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Public water supply, water for industrial and agricultural usage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93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Arial"/>
                        </a:rPr>
                        <a:t>Natural medicines and biochemicals 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Natural medicines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98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Arial"/>
                        </a:rPr>
                        <a:t>Source of energy (fuel etc)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Energy provision e.g., hydropower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9885">
                <a:tc row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/>
                          <a:ea typeface="Times New Roman"/>
                          <a:cs typeface="Arial"/>
                        </a:rPr>
                        <a:t>Regulating Services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Regulation of GHGs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Carbon sequestration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398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Micro-climate stabilization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Air quality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838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Water regulation (storage and retention)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Flood and storm protection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93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Arial"/>
                        </a:rPr>
                        <a:t>Waste processing 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Detoxification of water and sediment / waste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664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Arial"/>
                        </a:rPr>
                        <a:t>Nutrient retention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Improved water quality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6399">
                <a:tc row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/>
                          <a:ea typeface="Times New Roman"/>
                          <a:cs typeface="Arial"/>
                        </a:rPr>
                        <a:t>Cultural Services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Spiritual, religious, cultural heritage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Use of environment in books, film, painting, folklore, national symbols, architecture, advertising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898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Educational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A ‘natural field laboratory’ for understanding biological  processes 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652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Recreation and ecotourism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Bird watching</a:t>
                      </a: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, hiking,  canoeing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98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Arial"/>
                        </a:rPr>
                        <a:t>Landscape and amenity </a:t>
                      </a:r>
                      <a:endParaRPr lang="en-GB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Property price premiums due to views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295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Biodiversity non-use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Enhanced wellbeing associated for example with bequest or altruistic motivations  </a:t>
                      </a:r>
                      <a:endParaRPr lang="en-GB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174" marR="45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4328E4-A828-44E0-ACD2-607C43BFBF8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Draft Scenarios for Social Cost Benefit Analysis of Mining Options</a:t>
            </a:r>
            <a:endParaRPr lang="en-GB" b="1" dirty="0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6" y="1844824"/>
          <a:ext cx="8424936" cy="4680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2635"/>
                <a:gridCol w="6132301"/>
              </a:tblGrid>
              <a:tr h="719879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Scenario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Description </a:t>
                      </a:r>
                      <a:endParaRPr lang="en-GB" sz="2400" dirty="0"/>
                    </a:p>
                  </a:txBody>
                  <a:tcPr/>
                </a:tc>
              </a:tr>
              <a:tr h="1320431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Mining (BAU)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Analysis based on production quantities and mining practices proposed by company</a:t>
                      </a:r>
                      <a:endParaRPr lang="en-GB" sz="2400" dirty="0"/>
                    </a:p>
                  </a:txBody>
                  <a:tcPr/>
                </a:tc>
              </a:tr>
              <a:tr h="1320431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Best practice mining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Analysis based on best practices and restoration of damage to ecosystems and equitable distribution of benefits from mining</a:t>
                      </a:r>
                      <a:endParaRPr lang="en-GB" sz="2400" dirty="0"/>
                    </a:p>
                  </a:txBody>
                  <a:tcPr/>
                </a:tc>
              </a:tr>
              <a:tr h="1319778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Alternative to Mining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Development of local communities enterprise, based</a:t>
                      </a:r>
                      <a:r>
                        <a:rPr lang="en-GB" sz="2400" baseline="0" dirty="0" smtClean="0"/>
                        <a:t> </a:t>
                      </a:r>
                      <a:r>
                        <a:rPr lang="en-GB" sz="2400" dirty="0" smtClean="0"/>
                        <a:t>on NTFPs and ecotourism.  Other?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Potential Impacts of Mining </a:t>
            </a:r>
            <a:br>
              <a:rPr lang="en-GB" b="1" dirty="0" smtClean="0"/>
            </a:br>
            <a:r>
              <a:rPr lang="en-GB" sz="1800" b="1" dirty="0" smtClean="0"/>
              <a:t>(</a:t>
            </a:r>
            <a:r>
              <a:rPr lang="en-GB" sz="1800" dirty="0" smtClean="0"/>
              <a:t>International Council on Mining &amp; Metals, 2006 Good Practice Guidance for Mining and Biodiversity )  </a:t>
            </a:r>
            <a:br>
              <a:rPr lang="en-GB" sz="1800" dirty="0" smtClean="0"/>
            </a:br>
            <a:endParaRPr lang="en-GB" sz="1800" b="1" dirty="0"/>
          </a:p>
        </p:txBody>
      </p:sp>
      <p:pic>
        <p:nvPicPr>
          <p:cNvPr id="3" name="Picture 2"/>
          <p:cNvPicPr/>
          <p:nvPr/>
        </p:nvPicPr>
        <p:blipFill>
          <a:blip r:embed="rId3" cstate="print"/>
          <a:srcRect l="18807" t="10526" r="18490" b="6981"/>
          <a:stretch>
            <a:fillRect/>
          </a:stretch>
        </p:blipFill>
        <p:spPr bwMode="auto">
          <a:xfrm>
            <a:off x="899592" y="1484784"/>
            <a:ext cx="7848872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1475656" y="1484784"/>
            <a:ext cx="2520280" cy="79208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Monetising impacts  </a:t>
            </a:r>
            <a:endParaRPr lang="en-GB" b="1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683568" y="1397000"/>
          <a:ext cx="8136904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Distributional Analysis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Who wins, who loses?</a:t>
            </a:r>
          </a:p>
          <a:p>
            <a:endParaRPr lang="en-GB" dirty="0" smtClean="0"/>
          </a:p>
          <a:p>
            <a:r>
              <a:rPr lang="en-GB" dirty="0" smtClean="0"/>
              <a:t>Local Community, Government, Mining Company</a:t>
            </a:r>
          </a:p>
          <a:p>
            <a:endParaRPr lang="en-GB" dirty="0" smtClean="0"/>
          </a:p>
          <a:p>
            <a:r>
              <a:rPr lang="en-GB" dirty="0" smtClean="0"/>
              <a:t>What does it mean for poverty alleviation?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630</TotalTime>
  <Words>509</Words>
  <Application>Microsoft Office PowerPoint</Application>
  <PresentationFormat>On-screen Show (4:3)</PresentationFormat>
  <Paragraphs>122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   The Mining Sector, Ecosystem Services &amp;  Poverty Alleviation in Armenia  </vt:lpstr>
      <vt:lpstr>The UNDP-UNEP Poverty and Environment Initiative Project – Overall objective</vt:lpstr>
      <vt:lpstr>Uses of Economic Analysis of Ecosystem Services</vt:lpstr>
      <vt:lpstr>Key questions to be addressed through study</vt:lpstr>
      <vt:lpstr>  Potential ecosystem services   </vt:lpstr>
      <vt:lpstr>Draft Scenarios for Social Cost Benefit Analysis of Mining Options</vt:lpstr>
      <vt:lpstr>Potential Impacts of Mining  (International Council on Mining &amp; Metals, 2006 Good Practice Guidance for Mining and Biodiversity )   </vt:lpstr>
      <vt:lpstr>Monetising impacts  </vt:lpstr>
      <vt:lpstr>Distributional Analysis</vt:lpstr>
      <vt:lpstr>Compensation</vt:lpstr>
      <vt:lpstr>Challenges &amp; Opportunities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case for sustainable ecosystem management</dc:title>
  <dc:creator>Camille Bann</dc:creator>
  <cp:lastModifiedBy>User AUA</cp:lastModifiedBy>
  <cp:revision>78</cp:revision>
  <dcterms:created xsi:type="dcterms:W3CDTF">2012-09-06T08:27:11Z</dcterms:created>
  <dcterms:modified xsi:type="dcterms:W3CDTF">2012-11-30T10:54:36Z</dcterms:modified>
</cp:coreProperties>
</file>